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7" r:id="rId2"/>
    <p:sldId id="278" r:id="rId3"/>
    <p:sldId id="279" r:id="rId4"/>
    <p:sldId id="280" r:id="rId5"/>
    <p:sldId id="281" r:id="rId6"/>
    <p:sldId id="282" r:id="rId7"/>
    <p:sldId id="284" r:id="rId8"/>
    <p:sldId id="267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2" r:id="rId20"/>
    <p:sldId id="296" r:id="rId21"/>
    <p:sldId id="297" r:id="rId22"/>
    <p:sldId id="298" r:id="rId23"/>
    <p:sldId id="299" r:id="rId24"/>
    <p:sldId id="303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lajd sli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jesta bilješ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Čuvar mjesta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naslo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s-Latn-BA" smtClean="0"/>
              <a:t>Kliknite da biste dodali stil podnaslova prototipa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bs-Latn-BA" smtClean="0"/>
              <a:t>Kliknite da biste uredili stilove prototipa naslova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s-Latn-BA" smtClean="0"/>
              <a:t>Klinite na ikonu kako bi dodali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Postimpresionizam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 smtClean="0"/>
              <a:t>II polovina 19.stoljeća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i="1" dirty="0"/>
              <a:t>Košara </a:t>
            </a:r>
            <a:r>
              <a:rPr lang="hr-HR" sz="2800" i="1" dirty="0" smtClean="0"/>
              <a:t>sa </a:t>
            </a:r>
            <a:r>
              <a:rPr lang="hr-HR" sz="2800" i="1" dirty="0"/>
              <a:t>jabukama</a:t>
            </a:r>
            <a:r>
              <a:rPr lang="hr-HR" sz="2800" dirty="0"/>
              <a:t>, 1893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pic>
        <p:nvPicPr>
          <p:cNvPr id="5" name="Čuvar mjesta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1" y="834430"/>
            <a:ext cx="6274802" cy="5051215"/>
          </a:xfrm>
        </p:spPr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/>
              <a:t>Paul Cézanne </a:t>
            </a:r>
          </a:p>
        </p:txBody>
      </p:sp>
    </p:spTree>
    <p:extLst>
      <p:ext uri="{BB962C8B-B14F-4D97-AF65-F5344CB8AC3E}">
        <p14:creationId xmlns:p14="http://schemas.microsoft.com/office/powerpoint/2010/main" val="22251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i="1" dirty="0"/>
              <a:t>Planina Sainte-Victoire</a:t>
            </a:r>
            <a:r>
              <a:rPr lang="hr-HR" sz="2800" dirty="0"/>
              <a:t>, </a:t>
            </a:r>
            <a:r>
              <a:rPr lang="hr-HR" sz="2800" dirty="0" smtClean="0"/>
              <a:t>1897.</a:t>
            </a:r>
            <a:endParaRPr lang="hr-HR" sz="2800" dirty="0"/>
          </a:p>
        </p:txBody>
      </p:sp>
      <p:pic>
        <p:nvPicPr>
          <p:cNvPr id="5" name="Čuvar mjesta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8" y="942797"/>
            <a:ext cx="6299615" cy="5007242"/>
          </a:xfrm>
        </p:spPr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/>
              <a:t>Paul Cézanne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13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62826" y="439492"/>
            <a:ext cx="5053885" cy="1143000"/>
          </a:xfrm>
        </p:spPr>
        <p:txBody>
          <a:bodyPr/>
          <a:lstStyle/>
          <a:p>
            <a:r>
              <a:rPr lang="hr-HR" dirty="0"/>
              <a:t>Georges-Pierre Seurat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(1859</a:t>
            </a:r>
            <a:r>
              <a:rPr lang="hr-HR" dirty="0"/>
              <a:t>. — </a:t>
            </a:r>
            <a:r>
              <a:rPr lang="hr-HR" dirty="0" smtClean="0"/>
              <a:t>1891</a:t>
            </a:r>
            <a:r>
              <a:rPr lang="hr-HR" dirty="0"/>
              <a:t>.) </a:t>
            </a: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1205248" y="1918952"/>
            <a:ext cx="9601200" cy="4114800"/>
          </a:xfrm>
        </p:spPr>
        <p:txBody>
          <a:bodyPr/>
          <a:lstStyle/>
          <a:p>
            <a:r>
              <a:rPr lang="bs-Latn-BA" dirty="0" err="1" smtClean="0"/>
              <a:t>Eksperimentisao</a:t>
            </a:r>
            <a:r>
              <a:rPr lang="bs-Latn-BA" dirty="0" smtClean="0"/>
              <a:t> je sa bojom i prije nastanka</a:t>
            </a:r>
            <a:br>
              <a:rPr lang="bs-Latn-BA" dirty="0" smtClean="0"/>
            </a:br>
            <a:r>
              <a:rPr lang="bs-Latn-BA" dirty="0" smtClean="0"/>
              <a:t> </a:t>
            </a:r>
            <a:r>
              <a:rPr lang="bs-Latn-BA" dirty="0" err="1" smtClean="0"/>
              <a:t>postimpresionizma</a:t>
            </a:r>
            <a:r>
              <a:rPr lang="bs-Latn-BA" dirty="0" smtClean="0"/>
              <a:t>;</a:t>
            </a:r>
          </a:p>
          <a:p>
            <a:r>
              <a:rPr lang="bs-Latn-BA" dirty="0" err="1" smtClean="0"/>
              <a:t>Impresionistima</a:t>
            </a:r>
            <a:r>
              <a:rPr lang="bs-Latn-BA" dirty="0" smtClean="0"/>
              <a:t> je zamjerio potpuno izostavljanje kontura i finih detalja;</a:t>
            </a:r>
          </a:p>
          <a:p>
            <a:r>
              <a:rPr lang="bs-Latn-BA" dirty="0" smtClean="0"/>
              <a:t>Tehnika koju je razvio iz postojeće tehnike </a:t>
            </a:r>
            <a:r>
              <a:rPr lang="bs-Latn-BA" i="1" dirty="0" err="1" smtClean="0"/>
              <a:t>kolorističkog</a:t>
            </a:r>
            <a:r>
              <a:rPr lang="bs-Latn-BA" i="1" dirty="0" smtClean="0"/>
              <a:t> </a:t>
            </a:r>
            <a:r>
              <a:rPr lang="bs-Latn-BA" i="1" dirty="0" err="1" smtClean="0"/>
              <a:t>divizionizma</a:t>
            </a:r>
            <a:r>
              <a:rPr lang="bs-Latn-BA" i="1" dirty="0" smtClean="0"/>
              <a:t> </a:t>
            </a:r>
            <a:r>
              <a:rPr lang="bs-Latn-BA" dirty="0" smtClean="0"/>
              <a:t>ili</a:t>
            </a:r>
            <a:r>
              <a:rPr lang="bs-Latn-BA" i="1" dirty="0" smtClean="0"/>
              <a:t> </a:t>
            </a:r>
            <a:r>
              <a:rPr lang="bs-Latn-BA" i="1" dirty="0" err="1" smtClean="0"/>
              <a:t>optičkog</a:t>
            </a:r>
            <a:r>
              <a:rPr lang="bs-Latn-BA" i="1" dirty="0" smtClean="0"/>
              <a:t> miješanja boja </a:t>
            </a:r>
            <a:r>
              <a:rPr lang="bs-Latn-BA" dirty="0" smtClean="0"/>
              <a:t>zove se </a:t>
            </a:r>
            <a:r>
              <a:rPr lang="bs-Latn-BA" b="1" dirty="0" smtClean="0"/>
              <a:t>poentilizam</a:t>
            </a:r>
            <a:r>
              <a:rPr lang="bs-Latn-BA" dirty="0" smtClean="0"/>
              <a:t>;</a:t>
            </a:r>
          </a:p>
          <a:p>
            <a:r>
              <a:rPr lang="bs-Latn-BA" dirty="0" smtClean="0"/>
              <a:t>Boje je održavao izrazito svježim i </a:t>
            </a:r>
            <a:r>
              <a:rPr lang="bs-Latn-BA" dirty="0" err="1" smtClean="0"/>
              <a:t>vibrantnim</a:t>
            </a:r>
            <a:r>
              <a:rPr lang="bs-Latn-BA" dirty="0" smtClean="0"/>
              <a:t>;</a:t>
            </a:r>
          </a:p>
          <a:p>
            <a:r>
              <a:rPr lang="bs-Latn-BA" dirty="0" smtClean="0"/>
              <a:t>U figurama na svojim djelima je nastojao prikazati određenu monumentalnost – divio se klasičnoj umjetnosti renesanse, rimskoj, </a:t>
            </a:r>
            <a:r>
              <a:rPr lang="bs-Latn-BA" dirty="0" err="1" smtClean="0"/>
              <a:t>grčkoj</a:t>
            </a:r>
            <a:r>
              <a:rPr lang="bs-Latn-BA" dirty="0" smtClean="0"/>
              <a:t> i egipatskog umjetnosti;</a:t>
            </a:r>
          </a:p>
          <a:p>
            <a:r>
              <a:rPr lang="bs-Latn-BA" dirty="0" smtClean="0"/>
              <a:t>Sam je svoje pojedine slike nazivao </a:t>
            </a:r>
            <a:r>
              <a:rPr lang="bs-Latn-BA" dirty="0" err="1" smtClean="0"/>
              <a:t>neoimpresionističkim</a:t>
            </a:r>
            <a:r>
              <a:rPr lang="bs-Latn-BA" dirty="0" smtClean="0"/>
              <a:t>, zbog </a:t>
            </a:r>
            <a:r>
              <a:rPr lang="bs-Latn-BA" dirty="0" err="1" smtClean="0"/>
              <a:t>dojma</a:t>
            </a:r>
            <a:r>
              <a:rPr lang="bs-Latn-BA" dirty="0" smtClean="0"/>
              <a:t> da su rađene </a:t>
            </a:r>
            <a:r>
              <a:rPr lang="bs-Latn-BA" b="1" dirty="0" err="1" smtClean="0"/>
              <a:t>plein</a:t>
            </a:r>
            <a:r>
              <a:rPr lang="bs-Latn-BA" b="1" dirty="0" smtClean="0"/>
              <a:t> air</a:t>
            </a:r>
            <a:r>
              <a:rPr lang="bs-Latn-BA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r="1565" b="12709"/>
          <a:stretch/>
        </p:blipFill>
        <p:spPr>
          <a:xfrm>
            <a:off x="6998642" y="90152"/>
            <a:ext cx="1990810" cy="245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0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i="1" dirty="0"/>
              <a:t>Cirkuska parada</a:t>
            </a:r>
            <a:r>
              <a:rPr lang="sv-SE" sz="2800" dirty="0"/>
              <a:t>, 1888. </a:t>
            </a:r>
            <a:endParaRPr lang="hr-HR" dirty="0"/>
          </a:p>
        </p:txBody>
      </p:sp>
      <p:pic>
        <p:nvPicPr>
          <p:cNvPr id="5" name="Čuvar mjesta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0" y="1122517"/>
            <a:ext cx="6774237" cy="4531309"/>
          </a:xfrm>
        </p:spPr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/>
              <a:t>Georges Seurat</a:t>
            </a:r>
          </a:p>
        </p:txBody>
      </p:sp>
    </p:spTree>
    <p:extLst>
      <p:ext uri="{BB962C8B-B14F-4D97-AF65-F5344CB8AC3E}">
        <p14:creationId xmlns:p14="http://schemas.microsoft.com/office/powerpoint/2010/main" val="9842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i="1" dirty="0"/>
              <a:t>Cirkuska parada</a:t>
            </a:r>
            <a:r>
              <a:rPr lang="hr-HR" sz="2400" dirty="0"/>
              <a:t>, 1888. </a:t>
            </a:r>
            <a:r>
              <a:rPr lang="hr-HR" sz="2400" dirty="0" smtClean="0"/>
              <a:t>, DETALJ</a:t>
            </a:r>
            <a:endParaRPr lang="hr-HR" sz="2400" dirty="0"/>
          </a:p>
        </p:txBody>
      </p:sp>
      <p:pic>
        <p:nvPicPr>
          <p:cNvPr id="5" name="Čuvar mjesta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13" y="306388"/>
            <a:ext cx="3625364" cy="6207063"/>
          </a:xfrm>
        </p:spPr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/>
              <a:t>Georges Seurat</a:t>
            </a:r>
          </a:p>
        </p:txBody>
      </p:sp>
    </p:spTree>
    <p:extLst>
      <p:ext uri="{BB962C8B-B14F-4D97-AF65-F5344CB8AC3E}">
        <p14:creationId xmlns:p14="http://schemas.microsoft.com/office/powerpoint/2010/main" val="3018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i="1" dirty="0"/>
              <a:t>Nedjeljno poslijepodne na otoku La Grande Jatte</a:t>
            </a:r>
            <a:r>
              <a:rPr lang="hr-HR" sz="2400" dirty="0"/>
              <a:t>, 1884. </a:t>
            </a:r>
          </a:p>
        </p:txBody>
      </p:sp>
      <p:pic>
        <p:nvPicPr>
          <p:cNvPr id="5" name="Čuvar mjesta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2" y="949659"/>
            <a:ext cx="7014022" cy="4730081"/>
          </a:xfrm>
        </p:spPr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>
              <a:buClr>
                <a:srgbClr val="A85229"/>
              </a:buClr>
            </a:pPr>
            <a:r>
              <a:rPr lang="hr-HR" b="1" dirty="0">
                <a:solidFill>
                  <a:srgbClr val="514A40"/>
                </a:solidFill>
              </a:rPr>
              <a:t>Georges Seurat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038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Eugène Henri Paul Gauguin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(1848</a:t>
            </a:r>
            <a:r>
              <a:rPr lang="hr-HR" dirty="0"/>
              <a:t>. </a:t>
            </a:r>
            <a:r>
              <a:rPr lang="hr-HR" dirty="0" smtClean="0"/>
              <a:t>–1903.)</a:t>
            </a:r>
            <a:endParaRPr lang="hr-HR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Poznat po svom </a:t>
            </a:r>
            <a:r>
              <a:rPr lang="bs-Latn-BA" dirty="0" err="1" smtClean="0"/>
              <a:t>nekonvencionalnom</a:t>
            </a:r>
            <a:r>
              <a:rPr lang="bs-Latn-BA" dirty="0" smtClean="0"/>
              <a:t> načinu življenja;</a:t>
            </a:r>
          </a:p>
          <a:p>
            <a:r>
              <a:rPr lang="bs-Latn-BA" dirty="0" smtClean="0"/>
              <a:t>Od svih </a:t>
            </a:r>
            <a:r>
              <a:rPr lang="bs-Latn-BA" dirty="0" err="1" smtClean="0"/>
              <a:t>postimpresionista</a:t>
            </a:r>
            <a:r>
              <a:rPr lang="bs-Latn-BA" dirty="0" smtClean="0"/>
              <a:t>, njegov stil slikanja je </a:t>
            </a:r>
            <a:br>
              <a:rPr lang="bs-Latn-BA" dirty="0" smtClean="0"/>
            </a:br>
            <a:r>
              <a:rPr lang="bs-Latn-BA" i="1" dirty="0" smtClean="0"/>
              <a:t>najudaljeniji od </a:t>
            </a:r>
            <a:r>
              <a:rPr lang="bs-Latn-BA" i="1" dirty="0" err="1" smtClean="0"/>
              <a:t>impresionizma</a:t>
            </a:r>
            <a:r>
              <a:rPr lang="bs-Latn-BA" dirty="0" smtClean="0"/>
              <a:t>;</a:t>
            </a:r>
          </a:p>
          <a:p>
            <a:r>
              <a:rPr lang="bs-Latn-BA" dirty="0" smtClean="0"/>
              <a:t>Boje koje koristi su najdalje od prirodnih, na slikama dominira plošnost oblika, te su oni </a:t>
            </a:r>
            <a:r>
              <a:rPr lang="bs-Latn-BA" dirty="0" err="1" smtClean="0"/>
              <a:t>oivčeni</a:t>
            </a:r>
            <a:r>
              <a:rPr lang="bs-Latn-BA" dirty="0" smtClean="0"/>
              <a:t> oštrim crnim </a:t>
            </a:r>
            <a:r>
              <a:rPr lang="bs-Latn-BA" dirty="0" err="1" smtClean="0"/>
              <a:t>konturama</a:t>
            </a:r>
            <a:r>
              <a:rPr lang="bs-Latn-BA" dirty="0" smtClean="0"/>
              <a:t>;</a:t>
            </a:r>
          </a:p>
          <a:p>
            <a:r>
              <a:rPr lang="bs-Latn-BA" dirty="0" smtClean="0"/>
              <a:t>Imao je jak otklon prema industrijalizaciji svijeta i materijalizmu;</a:t>
            </a:r>
          </a:p>
          <a:p>
            <a:r>
              <a:rPr lang="bs-Latn-BA" dirty="0" smtClean="0"/>
              <a:t>Zagovarao je ideju čovjekovog povratka unutrašnjim osjećajima;</a:t>
            </a:r>
          </a:p>
          <a:p>
            <a:r>
              <a:rPr lang="bs-Latn-BA" dirty="0" smtClean="0"/>
              <a:t>Selio se nekoliko puta širom svijeta u potrazi za duhovnim iskustvom;</a:t>
            </a:r>
          </a:p>
          <a:p>
            <a:r>
              <a:rPr lang="bs-Latn-BA" dirty="0" smtClean="0"/>
              <a:t>Uspio je da slika </a:t>
            </a:r>
            <a:r>
              <a:rPr lang="bs-Latn-BA" b="1" i="1" dirty="0" smtClean="0"/>
              <a:t>o</a:t>
            </a:r>
            <a:r>
              <a:rPr lang="bs-Latn-BA" dirty="0" smtClean="0"/>
              <a:t> vjeri, ali ne i </a:t>
            </a:r>
            <a:r>
              <a:rPr lang="bs-Latn-BA" b="1" i="1" dirty="0" smtClean="0"/>
              <a:t>sa</a:t>
            </a:r>
            <a:r>
              <a:rPr lang="bs-Latn-BA" dirty="0" smtClean="0"/>
              <a:t> vjerom.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7" t="4884" r="2326" b="32233"/>
          <a:stretch/>
        </p:blipFill>
        <p:spPr>
          <a:xfrm>
            <a:off x="7817476" y="381000"/>
            <a:ext cx="1835177" cy="242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8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i="1" dirty="0"/>
              <a:t>Vizija poslije propovijedi</a:t>
            </a:r>
            <a:r>
              <a:rPr lang="hr-HR" sz="2800" dirty="0"/>
              <a:t>, </a:t>
            </a:r>
            <a:r>
              <a:rPr lang="hr-HR" sz="2800" dirty="0" smtClean="0"/>
              <a:t>1888.</a:t>
            </a:r>
            <a:endParaRPr lang="hr-HR" sz="2800" dirty="0"/>
          </a:p>
        </p:txBody>
      </p:sp>
      <p:pic>
        <p:nvPicPr>
          <p:cNvPr id="5" name="Čuvar mjesta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4" y="759854"/>
            <a:ext cx="6747830" cy="5293216"/>
          </a:xfrm>
        </p:spPr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b="1" dirty="0"/>
              <a:t>Paul Gauguin </a:t>
            </a:r>
          </a:p>
        </p:txBody>
      </p:sp>
    </p:spTree>
    <p:extLst>
      <p:ext uri="{BB962C8B-B14F-4D97-AF65-F5344CB8AC3E}">
        <p14:creationId xmlns:p14="http://schemas.microsoft.com/office/powerpoint/2010/main" val="1896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The Spirit of the Dead Watching</a:t>
            </a:r>
            <a:r>
              <a:rPr lang="en-US" sz="2800" dirty="0"/>
              <a:t>, 1892</a:t>
            </a:r>
            <a:r>
              <a:rPr lang="en-US" sz="2800" dirty="0" smtClean="0"/>
              <a:t>.</a:t>
            </a:r>
            <a:endParaRPr lang="hr-HR" sz="2800" dirty="0"/>
          </a:p>
        </p:txBody>
      </p:sp>
      <p:pic>
        <p:nvPicPr>
          <p:cNvPr id="5" name="Čuvar mjesta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0" y="793153"/>
            <a:ext cx="6698837" cy="5285674"/>
          </a:xfrm>
        </p:spPr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>
              <a:buClr>
                <a:srgbClr val="A85229"/>
              </a:buClr>
            </a:pPr>
            <a:r>
              <a:rPr lang="hr-HR" b="1" dirty="0">
                <a:solidFill>
                  <a:srgbClr val="514A40"/>
                </a:solidFill>
              </a:rPr>
              <a:t>Paul Gauguin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561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584829" y="5119353"/>
            <a:ext cx="4727448" cy="641350"/>
          </a:xfrm>
        </p:spPr>
        <p:txBody>
          <a:bodyPr>
            <a:normAutofit/>
          </a:bodyPr>
          <a:lstStyle/>
          <a:p>
            <a:r>
              <a:rPr lang="en-US" sz="1800" dirty="0"/>
              <a:t>The Spirit of the Dead Watching, 1892</a:t>
            </a:r>
            <a:r>
              <a:rPr lang="en-US" sz="1800" dirty="0" smtClean="0"/>
              <a:t>.</a:t>
            </a:r>
            <a:r>
              <a:rPr lang="bs-Latn-BA" sz="1800" dirty="0"/>
              <a:t> </a:t>
            </a:r>
            <a:r>
              <a:rPr lang="bs-Latn-BA" sz="1800" dirty="0" smtClean="0"/>
              <a:t>- Paul </a:t>
            </a:r>
            <a:r>
              <a:rPr lang="bs-Latn-BA" sz="1800" dirty="0" err="1" smtClean="0"/>
              <a:t>gauguin</a:t>
            </a:r>
            <a:endParaRPr lang="hr-HR" sz="1800" dirty="0"/>
          </a:p>
        </p:txBody>
      </p:sp>
      <p:pic>
        <p:nvPicPr>
          <p:cNvPr id="7" name="Čuvar mjesta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9" y="812192"/>
            <a:ext cx="5169795" cy="3882158"/>
          </a:xfrm>
        </p:spPr>
      </p:pic>
      <p:sp>
        <p:nvSpPr>
          <p:cNvPr id="5" name="Čuvar mjesta teksta 4"/>
          <p:cNvSpPr>
            <a:spLocks noGrp="1"/>
          </p:cNvSpPr>
          <p:nvPr>
            <p:ph type="body" sz="quarter" idx="3"/>
          </p:nvPr>
        </p:nvSpPr>
        <p:spPr>
          <a:xfrm>
            <a:off x="6292264" y="5119353"/>
            <a:ext cx="4727448" cy="641350"/>
          </a:xfrm>
        </p:spPr>
        <p:txBody>
          <a:bodyPr/>
          <a:lstStyle/>
          <a:p>
            <a:r>
              <a:rPr lang="bs-Latn-BA" dirty="0" err="1" smtClean="0"/>
              <a:t>Olympia</a:t>
            </a:r>
            <a:r>
              <a:rPr lang="bs-Latn-BA" dirty="0" smtClean="0"/>
              <a:t>, 1863. - </a:t>
            </a:r>
            <a:r>
              <a:rPr lang="bs-Latn-BA" dirty="0" err="1" smtClean="0"/>
              <a:t>Edouard</a:t>
            </a:r>
            <a:r>
              <a:rPr lang="bs-Latn-BA" dirty="0" smtClean="0"/>
              <a:t> </a:t>
            </a:r>
            <a:r>
              <a:rPr lang="bs-Latn-BA" dirty="0" err="1" smtClean="0"/>
              <a:t>Manet</a:t>
            </a:r>
            <a:endParaRPr lang="hr-HR" dirty="0"/>
          </a:p>
        </p:txBody>
      </p:sp>
      <p:pic>
        <p:nvPicPr>
          <p:cNvPr id="8" name="Čuvar mjesta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64" y="812192"/>
            <a:ext cx="5445524" cy="3882158"/>
          </a:xfrm>
        </p:spPr>
      </p:pic>
    </p:spTree>
    <p:extLst>
      <p:ext uri="{BB962C8B-B14F-4D97-AF65-F5344CB8AC3E}">
        <p14:creationId xmlns:p14="http://schemas.microsoft.com/office/powerpoint/2010/main" val="17259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                         </a:t>
            </a:r>
            <a:r>
              <a:rPr lang="bs-Latn-BA" i="1" dirty="0" smtClean="0"/>
              <a:t>POST</a:t>
            </a:r>
            <a:r>
              <a:rPr lang="bs-Latn-BA" dirty="0" smtClean="0"/>
              <a:t>IMPRESIONIZAM</a:t>
            </a:r>
            <a:br>
              <a:rPr lang="bs-Latn-BA" dirty="0" smtClean="0"/>
            </a:br>
            <a:r>
              <a:rPr lang="bs-Latn-BA" dirty="0" smtClean="0"/>
              <a:t>             ODNOS DVA UMJETNIČKA PRAVCA</a:t>
            </a:r>
            <a:endParaRPr lang="hr-HR" dirty="0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1295400" y="2253803"/>
            <a:ext cx="4727448" cy="641350"/>
          </a:xfrm>
        </p:spPr>
        <p:txBody>
          <a:bodyPr/>
          <a:lstStyle/>
          <a:p>
            <a:r>
              <a:rPr lang="bs-Latn-BA" dirty="0" smtClean="0"/>
              <a:t>Impresionizam</a:t>
            </a:r>
            <a:endParaRPr lang="hr-HR" dirty="0"/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1295400" y="3223116"/>
            <a:ext cx="4727448" cy="3473450"/>
          </a:xfrm>
        </p:spPr>
        <p:txBody>
          <a:bodyPr/>
          <a:lstStyle/>
          <a:p>
            <a:r>
              <a:rPr lang="bs-Latn-BA" dirty="0" smtClean="0"/>
              <a:t>Prethodio </a:t>
            </a:r>
            <a:r>
              <a:rPr lang="bs-Latn-BA" dirty="0" err="1" smtClean="0"/>
              <a:t>postimpresionizmu</a:t>
            </a:r>
            <a:r>
              <a:rPr lang="bs-Latn-BA" dirty="0" smtClean="0"/>
              <a:t>;</a:t>
            </a:r>
          </a:p>
          <a:p>
            <a:r>
              <a:rPr lang="bs-Latn-BA" dirty="0" smtClean="0"/>
              <a:t>Nije stilski suprotan </a:t>
            </a:r>
            <a:r>
              <a:rPr lang="bs-Latn-BA" dirty="0" err="1" smtClean="0"/>
              <a:t>postimpresionizmu</a:t>
            </a:r>
            <a:r>
              <a:rPr lang="bs-Latn-BA" dirty="0" smtClean="0"/>
              <a:t>.</a:t>
            </a:r>
            <a:endParaRPr lang="hr-HR" dirty="0"/>
          </a:p>
        </p:txBody>
      </p:sp>
      <p:sp>
        <p:nvSpPr>
          <p:cNvPr id="5" name="Čuvar mjesta teksta 4"/>
          <p:cNvSpPr>
            <a:spLocks noGrp="1"/>
          </p:cNvSpPr>
          <p:nvPr>
            <p:ph type="body" sz="quarter" idx="3"/>
          </p:nvPr>
        </p:nvSpPr>
        <p:spPr>
          <a:xfrm>
            <a:off x="6413851" y="2271824"/>
            <a:ext cx="4727448" cy="641350"/>
          </a:xfrm>
        </p:spPr>
        <p:txBody>
          <a:bodyPr/>
          <a:lstStyle/>
          <a:p>
            <a:r>
              <a:rPr lang="bs-Latn-BA" dirty="0" smtClean="0"/>
              <a:t>Postimpresionizam</a:t>
            </a:r>
            <a:endParaRPr lang="hr-HR" dirty="0"/>
          </a:p>
        </p:txBody>
      </p:sp>
      <p:sp>
        <p:nvSpPr>
          <p:cNvPr id="6" name="Čuvar mjesta sadržaja 5"/>
          <p:cNvSpPr>
            <a:spLocks noGrp="1"/>
          </p:cNvSpPr>
          <p:nvPr>
            <p:ph sz="quarter" idx="4"/>
          </p:nvPr>
        </p:nvSpPr>
        <p:spPr>
          <a:xfrm>
            <a:off x="6413851" y="3238589"/>
            <a:ext cx="4727448" cy="3473450"/>
          </a:xfrm>
        </p:spPr>
        <p:txBody>
          <a:bodyPr/>
          <a:lstStyle/>
          <a:p>
            <a:r>
              <a:rPr lang="bs-Latn-BA" dirty="0" smtClean="0"/>
              <a:t>Razvio se iz </a:t>
            </a:r>
            <a:r>
              <a:rPr lang="bs-Latn-BA" dirty="0" err="1" smtClean="0"/>
              <a:t>impresionizma</a:t>
            </a:r>
            <a:r>
              <a:rPr lang="bs-Latn-BA" dirty="0" smtClean="0"/>
              <a:t>;</a:t>
            </a:r>
          </a:p>
          <a:p>
            <a:r>
              <a:rPr lang="bs-Latn-BA" dirty="0" smtClean="0"/>
              <a:t>Nije puki nastavak </a:t>
            </a:r>
            <a:r>
              <a:rPr lang="bs-Latn-BA" dirty="0" err="1" smtClean="0"/>
              <a:t>impresionizma</a:t>
            </a:r>
            <a:r>
              <a:rPr lang="bs-Latn-BA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21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9824" y="270454"/>
            <a:ext cx="9601200" cy="1171979"/>
          </a:xfrm>
        </p:spPr>
        <p:txBody>
          <a:bodyPr/>
          <a:lstStyle/>
          <a:p>
            <a:r>
              <a:rPr lang="hr-HR" dirty="0"/>
              <a:t>Vincent van Gogh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(1853</a:t>
            </a:r>
            <a:r>
              <a:rPr lang="hr-HR" dirty="0"/>
              <a:t>. - </a:t>
            </a:r>
            <a:r>
              <a:rPr lang="hr-HR" dirty="0" smtClean="0"/>
              <a:t>1890.),</a:t>
            </a:r>
            <a:endParaRPr lang="hr-HR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824248" y="1635617"/>
            <a:ext cx="10740980" cy="4307983"/>
          </a:xfrm>
        </p:spPr>
        <p:txBody>
          <a:bodyPr>
            <a:normAutofit fontScale="92500" lnSpcReduction="20000"/>
          </a:bodyPr>
          <a:lstStyle/>
          <a:p>
            <a:r>
              <a:rPr lang="bs-Latn-BA" dirty="0" err="1" smtClean="0"/>
              <a:t>Nizozemski</a:t>
            </a:r>
            <a:r>
              <a:rPr lang="bs-Latn-BA" dirty="0" smtClean="0"/>
              <a:t> slikar koji je svoju umjetničku karijeru </a:t>
            </a:r>
            <a:br>
              <a:rPr lang="bs-Latn-BA" dirty="0" smtClean="0"/>
            </a:br>
            <a:r>
              <a:rPr lang="bs-Latn-BA" dirty="0" smtClean="0"/>
              <a:t>započeo sa 27 godina, a ona je završila svega 10 godina kasnije, </a:t>
            </a:r>
            <a:br>
              <a:rPr lang="bs-Latn-BA" dirty="0" smtClean="0"/>
            </a:br>
            <a:r>
              <a:rPr lang="bs-Latn-BA" dirty="0" smtClean="0"/>
              <a:t>što je čini </a:t>
            </a:r>
            <a:r>
              <a:rPr lang="bs-Latn-BA" dirty="0" err="1" smtClean="0"/>
              <a:t>najkraćom</a:t>
            </a:r>
            <a:r>
              <a:rPr lang="bs-Latn-BA" dirty="0" smtClean="0"/>
              <a:t> od svih </a:t>
            </a:r>
            <a:r>
              <a:rPr lang="bs-Latn-BA" dirty="0" err="1" smtClean="0"/>
              <a:t>postimpresionista</a:t>
            </a:r>
            <a:r>
              <a:rPr lang="bs-Latn-BA" dirty="0" smtClean="0"/>
              <a:t>;</a:t>
            </a:r>
          </a:p>
          <a:p>
            <a:r>
              <a:rPr lang="bs-Latn-BA" dirty="0" smtClean="0"/>
              <a:t>Smatrao je da impresionizam umjetniku ne pruža dovoljno slobode;</a:t>
            </a:r>
          </a:p>
          <a:p>
            <a:r>
              <a:rPr lang="bs-Latn-BA" dirty="0" smtClean="0"/>
              <a:t>Slično </a:t>
            </a:r>
            <a:r>
              <a:rPr lang="bs-Latn-BA" dirty="0" err="1" smtClean="0"/>
              <a:t>Gauguinu</a:t>
            </a:r>
            <a:r>
              <a:rPr lang="bs-Latn-BA" dirty="0" smtClean="0"/>
              <a:t>, </a:t>
            </a:r>
            <a:r>
              <a:rPr lang="bs-Latn-BA" b="1" dirty="0" smtClean="0"/>
              <a:t>izražavanje osjećaja </a:t>
            </a:r>
            <a:r>
              <a:rPr lang="bs-Latn-BA" dirty="0" smtClean="0"/>
              <a:t>u djelu za njega je bila glavna preokupacija;</a:t>
            </a:r>
          </a:p>
          <a:p>
            <a:r>
              <a:rPr lang="bs-Latn-BA" dirty="0" smtClean="0"/>
              <a:t>Ponekad su ga kritičari nazivali </a:t>
            </a:r>
            <a:r>
              <a:rPr lang="bs-Latn-BA" dirty="0" err="1" smtClean="0"/>
              <a:t>ekspresionistom</a:t>
            </a:r>
            <a:r>
              <a:rPr lang="bs-Latn-BA" dirty="0" smtClean="0"/>
              <a:t> zbog unošenja strasti i </a:t>
            </a:r>
            <a:r>
              <a:rPr lang="bs-Latn-BA" b="1" dirty="0" smtClean="0"/>
              <a:t>emocije</a:t>
            </a:r>
            <a:r>
              <a:rPr lang="bs-Latn-BA" dirty="0" smtClean="0"/>
              <a:t> u svoje slike;</a:t>
            </a:r>
          </a:p>
          <a:p>
            <a:r>
              <a:rPr lang="bs-Latn-BA" dirty="0" smtClean="0"/>
              <a:t>U najranijoj fazi stvaranja bio je zainteresovan za književnost i religiju;</a:t>
            </a:r>
          </a:p>
          <a:p>
            <a:r>
              <a:rPr lang="bs-Latn-BA" dirty="0" smtClean="0"/>
              <a:t>Njegov umjetnički izraz u potpunosti se </a:t>
            </a:r>
            <a:r>
              <a:rPr lang="bs-Latn-BA" dirty="0" err="1" smtClean="0"/>
              <a:t>transformisao</a:t>
            </a:r>
            <a:r>
              <a:rPr lang="bs-Latn-BA" dirty="0" smtClean="0"/>
              <a:t> kada je upoznao </a:t>
            </a:r>
            <a:r>
              <a:rPr lang="bs-Latn-BA" dirty="0" err="1" smtClean="0"/>
              <a:t>Degasa</a:t>
            </a:r>
            <a:r>
              <a:rPr lang="bs-Latn-BA" dirty="0" smtClean="0"/>
              <a:t>, </a:t>
            </a:r>
            <a:r>
              <a:rPr lang="bs-Latn-BA" dirty="0" err="1" smtClean="0"/>
              <a:t>Seurata</a:t>
            </a:r>
            <a:r>
              <a:rPr lang="bs-Latn-BA" dirty="0" smtClean="0"/>
              <a:t> i druge vodeće francuske umjetnike;</a:t>
            </a:r>
          </a:p>
          <a:p>
            <a:r>
              <a:rPr lang="bs-Latn-BA" dirty="0" smtClean="0"/>
              <a:t>Nekoliko godina pred kraj života povukao se na jug Francuske, gdje su nastala njegova najbolja djela;</a:t>
            </a:r>
          </a:p>
          <a:p>
            <a:r>
              <a:rPr lang="bs-Latn-BA" dirty="0" smtClean="0"/>
              <a:t>Duševna bolest je ostavila traga na njegovo slikanje, što ga je odvelo u potpuni očaj i 1890.godine izvršio je samoubistvo.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32"/>
                    </a14:imgEffect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01" y="270454"/>
            <a:ext cx="1872871" cy="2324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3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i="1" dirty="0"/>
              <a:t>Ljudi koji jedu </a:t>
            </a:r>
            <a:r>
              <a:rPr lang="hr-HR" sz="2800" i="1" dirty="0" smtClean="0"/>
              <a:t>krompir</a:t>
            </a:r>
            <a:r>
              <a:rPr lang="hr-HR" sz="2800" dirty="0" smtClean="0"/>
              <a:t>, 1880.</a:t>
            </a:r>
            <a:endParaRPr lang="hr-HR" sz="2800" dirty="0"/>
          </a:p>
        </p:txBody>
      </p:sp>
      <p:pic>
        <p:nvPicPr>
          <p:cNvPr id="5" name="Čuvar mjesta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2" y="1008121"/>
            <a:ext cx="6782203" cy="4789930"/>
          </a:xfrm>
        </p:spPr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s-Latn-BA" b="1" dirty="0" err="1" smtClean="0"/>
              <a:t>Vincent</a:t>
            </a:r>
            <a:r>
              <a:rPr lang="bs-Latn-BA" b="1" dirty="0" smtClean="0"/>
              <a:t> Van Gogh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0818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i="1" dirty="0"/>
              <a:t>Polje žita </a:t>
            </a:r>
            <a:r>
              <a:rPr lang="hr-HR" sz="2800" i="1" dirty="0" smtClean="0"/>
              <a:t>sa </a:t>
            </a:r>
            <a:r>
              <a:rPr lang="hr-HR" sz="2800" i="1" dirty="0"/>
              <a:t>čempresima</a:t>
            </a:r>
            <a:r>
              <a:rPr lang="hr-HR" sz="2800" dirty="0"/>
              <a:t>,1889.</a:t>
            </a:r>
          </a:p>
        </p:txBody>
      </p:sp>
      <p:pic>
        <p:nvPicPr>
          <p:cNvPr id="5" name="Čuvar mjesta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4" y="809016"/>
            <a:ext cx="6577363" cy="5153903"/>
          </a:xfrm>
        </p:spPr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s-Latn-BA" b="1" dirty="0" err="1" smtClean="0"/>
              <a:t>Vincent</a:t>
            </a:r>
            <a:r>
              <a:rPr lang="bs-Latn-BA" b="1" dirty="0" smtClean="0"/>
              <a:t> Van Gogh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0496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i="1" dirty="0"/>
              <a:t>Autoportret,</a:t>
            </a:r>
            <a:r>
              <a:rPr lang="hr-HR" sz="2800" dirty="0"/>
              <a:t> 1887.</a:t>
            </a:r>
          </a:p>
        </p:txBody>
      </p:sp>
      <p:pic>
        <p:nvPicPr>
          <p:cNvPr id="5" name="Čuvar mjesta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84" y="492616"/>
            <a:ext cx="4532744" cy="5880763"/>
          </a:xfrm>
        </p:spPr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s-Latn-BA" b="1" dirty="0" err="1" smtClean="0"/>
              <a:t>Vincent</a:t>
            </a:r>
            <a:r>
              <a:rPr lang="bs-Latn-BA" b="1" dirty="0" smtClean="0"/>
              <a:t> Van Gogh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9030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Pitanja za </a:t>
            </a:r>
            <a:r>
              <a:rPr lang="bs-Latn-BA" smtClean="0"/>
              <a:t>sistematizaciju gradiva</a:t>
            </a:r>
            <a:endParaRPr lang="hr-HR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Koja grupa umjetnika je slikala </a:t>
            </a:r>
            <a:r>
              <a:rPr lang="bs-Latn-BA" b="1" dirty="0" err="1" smtClean="0"/>
              <a:t>plein</a:t>
            </a:r>
            <a:r>
              <a:rPr lang="bs-Latn-BA" b="1" dirty="0" smtClean="0"/>
              <a:t> air</a:t>
            </a:r>
            <a:r>
              <a:rPr lang="bs-Latn-BA" dirty="0" smtClean="0"/>
              <a:t>, a koja u ateljeu ?</a:t>
            </a:r>
          </a:p>
          <a:p>
            <a:r>
              <a:rPr lang="bs-Latn-BA" dirty="0" smtClean="0"/>
              <a:t>Ukratko objasni </a:t>
            </a:r>
            <a:r>
              <a:rPr lang="bs-Latn-BA" b="1" dirty="0" err="1" smtClean="0"/>
              <a:t>optičko</a:t>
            </a:r>
            <a:r>
              <a:rPr lang="bs-Latn-BA" dirty="0" smtClean="0"/>
              <a:t> miješanje boja ?</a:t>
            </a:r>
          </a:p>
          <a:p>
            <a:r>
              <a:rPr lang="bs-Latn-BA" dirty="0" smtClean="0"/>
              <a:t>Ko je začetnik </a:t>
            </a:r>
            <a:r>
              <a:rPr lang="bs-Latn-BA" b="1" dirty="0" err="1" smtClean="0"/>
              <a:t>poentilizma</a:t>
            </a:r>
            <a:r>
              <a:rPr lang="bs-Latn-BA" b="1" dirty="0"/>
              <a:t> </a:t>
            </a:r>
            <a:r>
              <a:rPr lang="bs-Latn-BA" dirty="0" smtClean="0"/>
              <a:t>?</a:t>
            </a:r>
          </a:p>
          <a:p>
            <a:r>
              <a:rPr lang="bs-Latn-BA" dirty="0" smtClean="0"/>
              <a:t>Ko se smatra </a:t>
            </a:r>
            <a:r>
              <a:rPr lang="bs-Latn-BA" b="1" dirty="0" smtClean="0"/>
              <a:t>ocem moderne </a:t>
            </a:r>
            <a:r>
              <a:rPr lang="bs-Latn-BA" dirty="0" smtClean="0"/>
              <a:t>umjetnosti ?</a:t>
            </a:r>
          </a:p>
          <a:p>
            <a:r>
              <a:rPr lang="bs-Latn-BA" dirty="0" smtClean="0"/>
              <a:t>Možeš li objasniti kakva je to </a:t>
            </a:r>
            <a:r>
              <a:rPr lang="bs-Latn-BA" b="1" dirty="0" err="1" smtClean="0"/>
              <a:t>impasto</a:t>
            </a:r>
            <a:r>
              <a:rPr lang="bs-Latn-BA" dirty="0" smtClean="0"/>
              <a:t> tehnika slikanja ?</a:t>
            </a:r>
          </a:p>
          <a:p>
            <a:r>
              <a:rPr lang="bs-Latn-BA" dirty="0" smtClean="0"/>
              <a:t>Koji umjetnik u svoje slike najviše unosi </a:t>
            </a:r>
            <a:r>
              <a:rPr lang="bs-Latn-BA" b="1" dirty="0" smtClean="0"/>
              <a:t>emociju</a:t>
            </a:r>
            <a:r>
              <a:rPr lang="bs-Latn-BA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482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638578"/>
            <a:ext cx="9601200" cy="1143000"/>
          </a:xfrm>
        </p:spPr>
        <p:txBody>
          <a:bodyPr/>
          <a:lstStyle/>
          <a:p>
            <a:r>
              <a:rPr lang="bs-Latn-BA" dirty="0" smtClean="0"/>
              <a:t>Domaći zadatak</a:t>
            </a:r>
            <a:endParaRPr lang="hr-HR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1295400" y="2125014"/>
            <a:ext cx="9601200" cy="4114800"/>
          </a:xfrm>
        </p:spPr>
        <p:txBody>
          <a:bodyPr>
            <a:normAutofit/>
          </a:bodyPr>
          <a:lstStyle/>
          <a:p>
            <a:r>
              <a:rPr lang="bs-Latn-BA" sz="2400" dirty="0" smtClean="0"/>
              <a:t>Koristi internet da samostalno </a:t>
            </a:r>
            <a:r>
              <a:rPr lang="bs-Latn-BA" sz="2400" dirty="0" err="1" smtClean="0"/>
              <a:t>istražiš</a:t>
            </a:r>
            <a:r>
              <a:rPr lang="bs-Latn-BA" sz="2400" dirty="0" smtClean="0"/>
              <a:t> kako je teklo i završilo prijateljstvo </a:t>
            </a:r>
            <a:r>
              <a:rPr lang="bs-Latn-BA" sz="2400" b="1" dirty="0" smtClean="0"/>
              <a:t>Paula </a:t>
            </a:r>
            <a:r>
              <a:rPr lang="bs-Latn-BA" sz="2400" b="1" dirty="0" err="1" smtClean="0"/>
              <a:t>Gauguina</a:t>
            </a:r>
            <a:r>
              <a:rPr lang="bs-Latn-BA" sz="2400" dirty="0" smtClean="0"/>
              <a:t> i </a:t>
            </a:r>
            <a:r>
              <a:rPr lang="bs-Latn-BA" sz="2400" b="1" dirty="0" err="1" smtClean="0"/>
              <a:t>Vincenta</a:t>
            </a:r>
            <a:r>
              <a:rPr lang="bs-Latn-BA" sz="2400" b="1" dirty="0" smtClean="0"/>
              <a:t> Van </a:t>
            </a:r>
            <a:r>
              <a:rPr lang="bs-Latn-BA" sz="2400" b="1" dirty="0" err="1" smtClean="0"/>
              <a:t>Gogha</a:t>
            </a:r>
            <a:r>
              <a:rPr lang="bs-Latn-BA" sz="2400" dirty="0" smtClean="0"/>
              <a:t>. </a:t>
            </a:r>
          </a:p>
          <a:p>
            <a:r>
              <a:rPr lang="bs-Latn-BA" sz="2400" dirty="0" smtClean="0"/>
              <a:t>Ono što si pronašao/la, podijeli sa ostatkom odjeljenja na sljedećem času likovne kulture!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2262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Edouard Manet, </a:t>
            </a:r>
            <a:r>
              <a:rPr lang="hr-HR" i="1" dirty="0"/>
              <a:t>Doručak na travi</a:t>
            </a:r>
            <a:r>
              <a:rPr lang="hr-HR" dirty="0"/>
              <a:t>, </a:t>
            </a:r>
            <a:r>
              <a:rPr lang="hr-HR" dirty="0" smtClean="0"/>
              <a:t>1863.</a:t>
            </a:r>
            <a:endParaRPr lang="hr-HR" dirty="0"/>
          </a:p>
        </p:txBody>
      </p:sp>
      <p:pic>
        <p:nvPicPr>
          <p:cNvPr id="5" name="Čuvar mjesta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0" y="476519"/>
            <a:ext cx="7291271" cy="5745983"/>
          </a:xfrm>
        </p:spPr>
      </p:pic>
      <p:sp>
        <p:nvSpPr>
          <p:cNvPr id="6" name="Čuvar mjesta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67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Edgar </a:t>
            </a:r>
            <a:r>
              <a:rPr lang="bs-Latn-BA" sz="2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Degas</a:t>
            </a:r>
            <a:r>
              <a:rPr lang="bs-Latn-BA" sz="2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bs-Latn-BA" sz="2800" i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Primabalerina</a:t>
            </a:r>
            <a:r>
              <a:rPr lang="bs-Latn-BA" sz="28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1878.</a:t>
            </a:r>
            <a:endParaRPr lang="hr-HR" sz="2800" dirty="0">
              <a:latin typeface="Cambria" panose="02040503050406030204" pitchFamily="18" charset="0"/>
            </a:endParaRPr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Čuvar mjesta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04" y="325191"/>
            <a:ext cx="4295603" cy="6150523"/>
          </a:xfrm>
        </p:spPr>
      </p:pic>
    </p:spTree>
    <p:extLst>
      <p:ext uri="{BB962C8B-B14F-4D97-AF65-F5344CB8AC3E}">
        <p14:creationId xmlns:p14="http://schemas.microsoft.com/office/powerpoint/2010/main" val="1200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800" dirty="0">
                <a:effectLst/>
                <a:ea typeface="Calibri" panose="020F0502020204030204" pitchFamily="34" charset="0"/>
              </a:rPr>
              <a:t>Claude </a:t>
            </a:r>
            <a:r>
              <a:rPr lang="bs-Latn-BA" sz="2800" dirty="0" err="1">
                <a:effectLst/>
                <a:ea typeface="Calibri" panose="020F0502020204030204" pitchFamily="34" charset="0"/>
              </a:rPr>
              <a:t>Monet</a:t>
            </a:r>
            <a:r>
              <a:rPr lang="bs-Latn-BA" sz="2800" dirty="0">
                <a:effectLst/>
                <a:ea typeface="Calibri" panose="020F0502020204030204" pitchFamily="34" charset="0"/>
              </a:rPr>
              <a:t>, </a:t>
            </a:r>
            <a:r>
              <a:rPr lang="bs-Latn-BA" sz="2800" i="1" dirty="0">
                <a:effectLst/>
                <a:ea typeface="Calibri" panose="020F0502020204030204" pitchFamily="34" charset="0"/>
              </a:rPr>
              <a:t>Impresija, izlazak sunca</a:t>
            </a:r>
            <a:r>
              <a:rPr lang="bs-Latn-BA" sz="2800" dirty="0">
                <a:effectLst/>
                <a:ea typeface="Calibri" panose="020F0502020204030204" pitchFamily="34" charset="0"/>
              </a:rPr>
              <a:t>, </a:t>
            </a:r>
            <a:r>
              <a:rPr lang="bs-Latn-BA" sz="2800" dirty="0" smtClean="0">
                <a:effectLst/>
                <a:ea typeface="Calibri" panose="020F0502020204030204" pitchFamily="34" charset="0"/>
              </a:rPr>
              <a:t>1872.</a:t>
            </a:r>
            <a:endParaRPr lang="hr-HR" sz="2800" dirty="0"/>
          </a:p>
        </p:txBody>
      </p:sp>
      <p:pic>
        <p:nvPicPr>
          <p:cNvPr id="5" name="Čuvar mjesta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8" y="631065"/>
            <a:ext cx="6899809" cy="5309618"/>
          </a:xfrm>
        </p:spPr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34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13690" y="2047741"/>
            <a:ext cx="3590631" cy="2067059"/>
          </a:xfrm>
        </p:spPr>
        <p:txBody>
          <a:bodyPr>
            <a:normAutofit/>
          </a:bodyPr>
          <a:lstStyle/>
          <a:p>
            <a:r>
              <a:rPr lang="bs-Latn-B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Pierre-Auguste</a:t>
            </a:r>
            <a:r>
              <a:rPr lang="bs-Latn-B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s-Latn-B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Renoir</a:t>
            </a:r>
            <a:r>
              <a:rPr lang="bs-Latn-B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s-Latn-B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Ples kod La </a:t>
            </a:r>
            <a:r>
              <a:rPr lang="bs-Latn-BA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Moulin</a:t>
            </a:r>
            <a:r>
              <a:rPr lang="bs-Latn-B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la </a:t>
            </a:r>
            <a:r>
              <a:rPr lang="bs-Latn-BA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Galette</a:t>
            </a:r>
            <a:r>
              <a:rPr lang="bs-Latn-B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1876.</a:t>
            </a:r>
            <a:endParaRPr lang="hr-HR" sz="2400" dirty="0"/>
          </a:p>
        </p:txBody>
      </p:sp>
      <p:pic>
        <p:nvPicPr>
          <p:cNvPr id="5" name="Čuvar mjesta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7" y="863667"/>
            <a:ext cx="6896493" cy="5137887"/>
          </a:xfrm>
        </p:spPr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2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Razlike između DVIJE </a:t>
            </a:r>
            <a:r>
              <a:rPr lang="bs-Latn-BA" dirty="0" err="1" smtClean="0"/>
              <a:t>gruPE</a:t>
            </a:r>
            <a:r>
              <a:rPr lang="bs-Latn-BA" dirty="0" smtClean="0"/>
              <a:t> UMJETNIKA</a:t>
            </a:r>
            <a:endParaRPr lang="hr-HR" dirty="0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dirty="0" smtClean="0"/>
              <a:t>Impresionisti</a:t>
            </a:r>
            <a:endParaRPr lang="hr-HR" dirty="0"/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1146220" y="2470151"/>
            <a:ext cx="4876628" cy="3473450"/>
          </a:xfrm>
        </p:spPr>
        <p:txBody>
          <a:bodyPr/>
          <a:lstStyle/>
          <a:p>
            <a:pPr lvl="0">
              <a:buClr>
                <a:srgbClr val="A85229"/>
              </a:buClr>
            </a:pPr>
            <a:r>
              <a:rPr lang="bs-Latn-BA" dirty="0" smtClean="0">
                <a:solidFill>
                  <a:srgbClr val="514A40"/>
                </a:solidFill>
              </a:rPr>
              <a:t>Prikazuju scene </a:t>
            </a:r>
            <a:r>
              <a:rPr lang="bs-Latn-BA" dirty="0">
                <a:solidFill>
                  <a:srgbClr val="514A40"/>
                </a:solidFill>
              </a:rPr>
              <a:t>iz svakodnevnog </a:t>
            </a:r>
            <a:r>
              <a:rPr lang="bs-Latn-BA" dirty="0" smtClean="0">
                <a:solidFill>
                  <a:srgbClr val="514A40"/>
                </a:solidFill>
              </a:rPr>
              <a:t>života;</a:t>
            </a:r>
            <a:endParaRPr lang="bs-Latn-BA" dirty="0">
              <a:solidFill>
                <a:srgbClr val="514A40"/>
              </a:solidFill>
            </a:endParaRPr>
          </a:p>
          <a:p>
            <a:pPr lvl="0">
              <a:buClr>
                <a:srgbClr val="A85229"/>
              </a:buClr>
            </a:pPr>
            <a:r>
              <a:rPr lang="bs-Latn-BA" dirty="0" smtClean="0">
                <a:solidFill>
                  <a:srgbClr val="514A40"/>
                </a:solidFill>
              </a:rPr>
              <a:t>Koriste dokumentarnu formu prikazivanja;</a:t>
            </a:r>
          </a:p>
          <a:p>
            <a:pPr lvl="0">
              <a:buClr>
                <a:srgbClr val="A85229"/>
              </a:buClr>
            </a:pPr>
            <a:r>
              <a:rPr lang="bs-Latn-BA" dirty="0" smtClean="0">
                <a:solidFill>
                  <a:srgbClr val="514A40"/>
                </a:solidFill>
              </a:rPr>
              <a:t>Preferiraju dojam spontanosti u djelima;</a:t>
            </a:r>
          </a:p>
          <a:p>
            <a:pPr lvl="0">
              <a:buClr>
                <a:srgbClr val="A85229"/>
              </a:buClr>
            </a:pPr>
            <a:r>
              <a:rPr lang="bs-Latn-BA" dirty="0" smtClean="0">
                <a:solidFill>
                  <a:srgbClr val="514A40"/>
                </a:solidFill>
              </a:rPr>
              <a:t>Bave se istraživanjem svjetlosti i sjene;</a:t>
            </a:r>
          </a:p>
          <a:p>
            <a:pPr lvl="0">
              <a:buClr>
                <a:srgbClr val="A85229"/>
              </a:buClr>
            </a:pPr>
            <a:r>
              <a:rPr lang="bs-Latn-BA" dirty="0" smtClean="0">
                <a:solidFill>
                  <a:srgbClr val="514A40"/>
                </a:solidFill>
              </a:rPr>
              <a:t>Slikaju isključivo </a:t>
            </a:r>
            <a:r>
              <a:rPr lang="bs-Latn-BA" dirty="0" err="1" smtClean="0">
                <a:solidFill>
                  <a:srgbClr val="514A40"/>
                </a:solidFill>
              </a:rPr>
              <a:t>plein</a:t>
            </a:r>
            <a:r>
              <a:rPr lang="bs-Latn-BA" dirty="0" smtClean="0">
                <a:solidFill>
                  <a:srgbClr val="514A40"/>
                </a:solidFill>
              </a:rPr>
              <a:t> air;</a:t>
            </a:r>
          </a:p>
          <a:p>
            <a:pPr lvl="0">
              <a:buClr>
                <a:srgbClr val="A85229"/>
              </a:buClr>
            </a:pPr>
            <a:r>
              <a:rPr lang="bs-Latn-BA" dirty="0" smtClean="0">
                <a:solidFill>
                  <a:srgbClr val="514A40"/>
                </a:solidFill>
              </a:rPr>
              <a:t>Gube se konture oblika.</a:t>
            </a:r>
            <a:endParaRPr lang="bs-Latn-BA" dirty="0">
              <a:solidFill>
                <a:srgbClr val="514A40"/>
              </a:solidFill>
            </a:endParaRPr>
          </a:p>
          <a:p>
            <a:pPr lvl="0">
              <a:buClr>
                <a:srgbClr val="A85229"/>
              </a:buClr>
            </a:pPr>
            <a:endParaRPr lang="hr-HR" dirty="0">
              <a:solidFill>
                <a:srgbClr val="514A40"/>
              </a:solidFill>
            </a:endParaRPr>
          </a:p>
          <a:p>
            <a:endParaRPr lang="hr-HR" dirty="0"/>
          </a:p>
        </p:txBody>
      </p:sp>
      <p:sp>
        <p:nvSpPr>
          <p:cNvPr id="5" name="Čuvar mjesta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s-Latn-BA" dirty="0" err="1" smtClean="0"/>
              <a:t>Postimpresionisti</a:t>
            </a:r>
            <a:endParaRPr lang="hr-HR" dirty="0"/>
          </a:p>
        </p:txBody>
      </p:sp>
      <p:sp>
        <p:nvSpPr>
          <p:cNvPr id="6" name="Čuvar mjesta sadržaja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5035468" cy="3473450"/>
          </a:xfrm>
        </p:spPr>
        <p:txBody>
          <a:bodyPr/>
          <a:lstStyle/>
          <a:p>
            <a:r>
              <a:rPr lang="bs-Latn-BA" dirty="0" smtClean="0"/>
              <a:t>Unose emocionalno iskustvo u scene iz svakodnevnog života;</a:t>
            </a:r>
          </a:p>
          <a:p>
            <a:r>
              <a:rPr lang="bs-Latn-BA" dirty="0" smtClean="0"/>
              <a:t>Prikazuju scene dajući im dublje značenje;</a:t>
            </a:r>
          </a:p>
          <a:p>
            <a:r>
              <a:rPr lang="bs-Latn-BA" dirty="0" smtClean="0"/>
              <a:t>Koriste poentilizam i simbolizam;</a:t>
            </a:r>
          </a:p>
          <a:p>
            <a:r>
              <a:rPr lang="bs-Latn-BA" dirty="0" smtClean="0"/>
              <a:t>Koriste kolorit da bi dobili punoću oblika;</a:t>
            </a:r>
          </a:p>
          <a:p>
            <a:r>
              <a:rPr lang="bs-Latn-BA" dirty="0" smtClean="0"/>
              <a:t>Slikaju u ateljeu;</a:t>
            </a:r>
          </a:p>
          <a:p>
            <a:r>
              <a:rPr lang="bs-Latn-BA" dirty="0" smtClean="0"/>
              <a:t>Naziru se blage konture i fini detalji.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1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ROGER FRY KAŽE </a:t>
            </a:r>
            <a:r>
              <a:rPr lang="bs-Latn-BA" i="1" dirty="0" err="1" smtClean="0"/>
              <a:t>PostIMPRESIONIZAM</a:t>
            </a:r>
            <a:r>
              <a:rPr lang="bs-Latn-BA" dirty="0" smtClean="0"/>
              <a:t>, MEDIJI KAŽU...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34862"/>
            <a:ext cx="9601200" cy="4114800"/>
          </a:xfrm>
        </p:spPr>
        <p:txBody>
          <a:bodyPr vert="horz">
            <a:normAutofit/>
          </a:bodyPr>
          <a:lstStyle/>
          <a:p>
            <a:r>
              <a:rPr lang="bs-Latn-BA" sz="2800" i="1" dirty="0" err="1" smtClean="0"/>
              <a:t>Postiluzionizam</a:t>
            </a:r>
            <a:r>
              <a:rPr lang="bs-Latn-BA" sz="2800" dirty="0" smtClean="0"/>
              <a:t> </a:t>
            </a:r>
            <a:r>
              <a:rPr lang="bs-Latn-BA" sz="2800" i="1" dirty="0" smtClean="0"/>
              <a:t>?</a:t>
            </a:r>
            <a:endParaRPr lang="en-US" sz="2800" i="1" dirty="0"/>
          </a:p>
          <a:p>
            <a:r>
              <a:rPr lang="bs-Latn-BA" sz="2800" i="1" dirty="0" err="1" smtClean="0"/>
              <a:t>Manijaci</a:t>
            </a:r>
            <a:r>
              <a:rPr lang="bs-Latn-BA" sz="2800" i="1" dirty="0" smtClean="0"/>
              <a:t> ili pioniri ?? </a:t>
            </a:r>
            <a:endParaRPr lang="en-US" sz="2800" i="1" dirty="0"/>
          </a:p>
          <a:p>
            <a:r>
              <a:rPr lang="bs-Latn-BA" sz="2800" i="1" dirty="0" smtClean="0"/>
              <a:t>Umjetnost ludih ..?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Paul Cézanne </a:t>
            </a:r>
            <a:r>
              <a:rPr lang="hr-HR" dirty="0" smtClean="0"/>
              <a:t>(1839</a:t>
            </a:r>
            <a:r>
              <a:rPr lang="hr-HR" dirty="0"/>
              <a:t>. - </a:t>
            </a:r>
            <a:r>
              <a:rPr lang="hr-HR" dirty="0" smtClean="0"/>
              <a:t>1906.)</a:t>
            </a:r>
            <a:endParaRPr lang="hr-HR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1295400" y="2150772"/>
            <a:ext cx="9601200" cy="4114800"/>
          </a:xfrm>
        </p:spPr>
        <p:txBody>
          <a:bodyPr>
            <a:normAutofit/>
          </a:bodyPr>
          <a:lstStyle/>
          <a:p>
            <a:r>
              <a:rPr lang="bs-Latn-BA" dirty="0" err="1" smtClean="0"/>
              <a:t>Prozvan</a:t>
            </a:r>
            <a:r>
              <a:rPr lang="bs-Latn-BA" dirty="0" smtClean="0"/>
              <a:t>  </a:t>
            </a:r>
            <a:r>
              <a:rPr lang="bs-Latn-BA" b="1" i="1" dirty="0" smtClean="0"/>
              <a:t>ocem moderne umjetnosti</a:t>
            </a:r>
            <a:r>
              <a:rPr lang="bs-Latn-BA" dirty="0" smtClean="0"/>
              <a:t>;</a:t>
            </a:r>
          </a:p>
          <a:p>
            <a:r>
              <a:rPr lang="bs-Latn-BA" dirty="0" smtClean="0"/>
              <a:t>Najstariji u grupi impresionista;</a:t>
            </a:r>
          </a:p>
          <a:p>
            <a:r>
              <a:rPr lang="bs-Latn-BA" dirty="0" smtClean="0"/>
              <a:t>Koristi  </a:t>
            </a:r>
            <a:r>
              <a:rPr lang="bs-Latn-BA" b="1" dirty="0" err="1" smtClean="0"/>
              <a:t>impasto</a:t>
            </a:r>
            <a:r>
              <a:rPr lang="bs-Latn-BA" b="1" dirty="0" smtClean="0"/>
              <a:t>/guste</a:t>
            </a:r>
            <a:r>
              <a:rPr lang="bs-Latn-BA" dirty="0" smtClean="0"/>
              <a:t> nanose jarke boje kistom ili slikarskom špahtlom;</a:t>
            </a:r>
          </a:p>
          <a:p>
            <a:r>
              <a:rPr lang="bs-Latn-BA" dirty="0" smtClean="0"/>
              <a:t>Motive u svojim mrtvim prirodama prikazuje iz više perspektiva odjednom;</a:t>
            </a:r>
          </a:p>
          <a:p>
            <a:r>
              <a:rPr lang="bs-Latn-BA" dirty="0" smtClean="0"/>
              <a:t>U pejzažima </a:t>
            </a:r>
            <a:r>
              <a:rPr lang="bs-Latn-BA" dirty="0" err="1" smtClean="0"/>
              <a:t>eksperimentiše</a:t>
            </a:r>
            <a:r>
              <a:rPr lang="bs-Latn-BA" dirty="0" smtClean="0"/>
              <a:t> sa svođenjem prirodnih na geometrijske oblike;</a:t>
            </a:r>
          </a:p>
          <a:p>
            <a:r>
              <a:rPr lang="bs-Latn-BA" dirty="0" smtClean="0"/>
              <a:t>Njegov revolucionaran stil usloviti će razvoj </a:t>
            </a:r>
            <a:r>
              <a:rPr lang="bs-Latn-BA" dirty="0" err="1" smtClean="0"/>
              <a:t>kubizma</a:t>
            </a:r>
            <a:r>
              <a:rPr lang="bs-Latn-BA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" b="15090"/>
          <a:stretch/>
        </p:blipFill>
        <p:spPr>
          <a:xfrm>
            <a:off x="7515743" y="264873"/>
            <a:ext cx="2027504" cy="251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7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301</TotalTime>
  <Words>455</Words>
  <Application>Microsoft Office PowerPoint</Application>
  <PresentationFormat>Široki ekran</PresentationFormat>
  <Paragraphs>96</Paragraphs>
  <Slides>25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Red Line Business 16x9</vt:lpstr>
      <vt:lpstr>Postimpresionizam</vt:lpstr>
      <vt:lpstr>                         POSTIMPRESIONIZAM              ODNOS DVA UMJETNIČKA PRAVCA</vt:lpstr>
      <vt:lpstr>Edouard Manet, Doručak na travi, 1863.</vt:lpstr>
      <vt:lpstr>Edgar Degas, Primabalerina, 1878.</vt:lpstr>
      <vt:lpstr>Claude Monet, Impresija, izlazak sunca, 1872.</vt:lpstr>
      <vt:lpstr>Pierre-Auguste Renoir, Ples kod La Moulin de la Galette, 1876.</vt:lpstr>
      <vt:lpstr>Razlike između DVIJE gruPE UMJETNIKA</vt:lpstr>
      <vt:lpstr>ROGER FRY KAŽE PostIMPRESIONIZAM, MEDIJI KAŽU...</vt:lpstr>
      <vt:lpstr>Paul Cézanne (1839. - 1906.)</vt:lpstr>
      <vt:lpstr>Košara sa jabukama, 1893.</vt:lpstr>
      <vt:lpstr>Planina Sainte-Victoire, 1897.</vt:lpstr>
      <vt:lpstr>Georges-Pierre Seurat  (1859. — 1891.) </vt:lpstr>
      <vt:lpstr>Cirkuska parada, 1888. </vt:lpstr>
      <vt:lpstr>Cirkuska parada, 1888. , DETALJ</vt:lpstr>
      <vt:lpstr>Nedjeljno poslijepodne na otoku La Grande Jatte, 1884. </vt:lpstr>
      <vt:lpstr>Eugène Henri Paul Gauguin  (1848. –1903.)</vt:lpstr>
      <vt:lpstr>Vizija poslije propovijedi, 1888.</vt:lpstr>
      <vt:lpstr>The Spirit of the Dead Watching, 1892.</vt:lpstr>
      <vt:lpstr>PowerPoint prezentacija</vt:lpstr>
      <vt:lpstr>Vincent van Gogh  (1853. - 1890.),</vt:lpstr>
      <vt:lpstr>Ljudi koji jedu krompir, 1880.</vt:lpstr>
      <vt:lpstr>Polje žita sa čempresima,1889.</vt:lpstr>
      <vt:lpstr>Autoportret, 1887.</vt:lpstr>
      <vt:lpstr>Pitanja za sistematizaciju gradiva</vt:lpstr>
      <vt:lpstr>Domaći zadatak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Postimpresionizam</dc:title>
  <dc:creator>Amina Mahmić</dc:creator>
  <cp:lastModifiedBy>Amina Mahmić</cp:lastModifiedBy>
  <cp:revision>24</cp:revision>
  <dcterms:created xsi:type="dcterms:W3CDTF">2019-04-16T00:00:05Z</dcterms:created>
  <dcterms:modified xsi:type="dcterms:W3CDTF">2019-04-16T21:11:55Z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0x010100AA3F7D94069FF64A86F7DFF56D60E3BE</vt:lpwstr>
  </property>
  <property fmtid="{D5CDD505-2E9C-101B-9397-08002B2CF9AE}" name="NXPowerLiteLastOptimized" pid="3">
    <vt:lpwstr>4787617</vt:lpwstr>
  </property>
  <property fmtid="{D5CDD505-2E9C-101B-9397-08002B2CF9AE}" name="NXPowerLiteSettings" pid="4">
    <vt:lpwstr>C7000400038000</vt:lpwstr>
  </property>
  <property fmtid="{D5CDD505-2E9C-101B-9397-08002B2CF9AE}" name="NXPowerLiteVersion" pid="5">
    <vt:lpwstr>S9.0.1</vt:lpwstr>
  </property>
</Properties>
</file>