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0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4" r:id="rId11"/>
    <p:sldId id="295" r:id="rId12"/>
    <p:sldId id="296" r:id="rId13"/>
    <p:sldId id="301" r:id="rId14"/>
    <p:sldId id="298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8/9/2020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rPzvoGLEIc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Oblikovanje niskog reljefa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9579" y="961086"/>
            <a:ext cx="4011084" cy="720683"/>
          </a:xfrm>
        </p:spPr>
        <p:txBody>
          <a:bodyPr/>
          <a:lstStyle/>
          <a:p>
            <a:r>
              <a:rPr lang="bs-Latn-BA" sz="3200" dirty="0" smtClean="0"/>
              <a:t>RELJEF dijelimo na:</a:t>
            </a:r>
            <a:endParaRPr lang="hr-HR" sz="3200" dirty="0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579579" y="2331076"/>
            <a:ext cx="4011084" cy="38649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s-Latn-BA" sz="2400" b="1" dirty="0" err="1" smtClean="0"/>
              <a:t>Ulegnuti</a:t>
            </a:r>
            <a:r>
              <a:rPr lang="bs-Latn-BA" sz="2400" b="1" dirty="0" smtClean="0"/>
              <a:t> reljef </a:t>
            </a:r>
            <a:r>
              <a:rPr lang="bs-Latn-BA" sz="2000" dirty="0" smtClean="0"/>
              <a:t>– Udubljenja na površini, nema ispupčenja</a:t>
            </a:r>
            <a:endParaRPr lang="hr-HR" sz="2000" dirty="0"/>
          </a:p>
        </p:txBody>
      </p:sp>
      <p:sp>
        <p:nvSpPr>
          <p:cNvPr id="7" name="Čuvar mjesta sadržaja 6"/>
          <p:cNvSpPr>
            <a:spLocks noGrp="1"/>
          </p:cNvSpPr>
          <p:nvPr>
            <p:ph idx="1"/>
          </p:nvPr>
        </p:nvSpPr>
        <p:spPr>
          <a:xfrm>
            <a:off x="6069597" y="6082194"/>
            <a:ext cx="5044226" cy="485218"/>
          </a:xfrm>
        </p:spPr>
        <p:txBody>
          <a:bodyPr>
            <a:noAutofit/>
          </a:bodyPr>
          <a:lstStyle/>
          <a:p>
            <a:r>
              <a:rPr lang="hr-HR" sz="2000" i="1" dirty="0"/>
              <a:t>Amenhotep IV s Nefretiti</a:t>
            </a:r>
            <a:r>
              <a:rPr lang="hr-HR" sz="2000" dirty="0"/>
              <a:t>, 1360.g.p.n.e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2" y="492395"/>
            <a:ext cx="4201516" cy="53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584808" y="1656523"/>
            <a:ext cx="4011084" cy="36877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s-Latn-BA" sz="2400" b="1" dirty="0" smtClean="0"/>
              <a:t>Niski reljef </a:t>
            </a:r>
            <a:r>
              <a:rPr lang="bs-Latn-BA" sz="2000" dirty="0" smtClean="0"/>
              <a:t>– masa na površini podloge neznatno ulazi u prostor, </a:t>
            </a:r>
            <a:r>
              <a:rPr lang="bs-Latn-BA" sz="2000" dirty="0" err="1" smtClean="0"/>
              <a:t>tj.ispupčenja</a:t>
            </a:r>
            <a:r>
              <a:rPr lang="bs-Latn-BA" sz="2000" dirty="0" smtClean="0"/>
              <a:t> nisu naročito velika</a:t>
            </a:r>
            <a:endParaRPr lang="hr-HR" sz="2000" dirty="0"/>
          </a:p>
        </p:txBody>
      </p:sp>
      <p:sp>
        <p:nvSpPr>
          <p:cNvPr id="6" name="Čuvar mjesta sadržaja 5"/>
          <p:cNvSpPr>
            <a:spLocks noGrp="1"/>
          </p:cNvSpPr>
          <p:nvPr>
            <p:ph idx="1"/>
          </p:nvPr>
        </p:nvSpPr>
        <p:spPr>
          <a:xfrm>
            <a:off x="5936973" y="6082748"/>
            <a:ext cx="5976731" cy="546999"/>
          </a:xfrm>
        </p:spPr>
        <p:txBody>
          <a:bodyPr>
            <a:noAutofit/>
          </a:bodyPr>
          <a:lstStyle/>
          <a:p>
            <a:r>
              <a:rPr lang="bs-Latn-B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Kralj Zvonimir</a:t>
            </a:r>
            <a:r>
              <a:rPr lang="bs-Latn-B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Split, Solin, </a:t>
            </a:r>
            <a:r>
              <a:rPr lang="bs-Latn-B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11.stoljeće</a:t>
            </a:r>
            <a:endParaRPr lang="hr-HR" sz="2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598" y="424802"/>
            <a:ext cx="3774314" cy="54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649758" y="1572991"/>
            <a:ext cx="4011084" cy="36877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sz="2400" b="1" dirty="0" smtClean="0"/>
              <a:t>Visoki reljef </a:t>
            </a:r>
            <a:r>
              <a:rPr lang="bs-Latn-BA" sz="2000" dirty="0" smtClean="0"/>
              <a:t>– Masa na površini podloge znatno ulazi u prostor, a izbočenja su vrlo velika</a:t>
            </a:r>
            <a:endParaRPr lang="hr-HR" sz="2000" dirty="0"/>
          </a:p>
        </p:txBody>
      </p:sp>
      <p:sp>
        <p:nvSpPr>
          <p:cNvPr id="6" name="Čuvar mjesta sadržaja 5"/>
          <p:cNvSpPr>
            <a:spLocks noGrp="1"/>
          </p:cNvSpPr>
          <p:nvPr>
            <p:ph idx="1"/>
          </p:nvPr>
        </p:nvSpPr>
        <p:spPr>
          <a:xfrm>
            <a:off x="5576551" y="5924283"/>
            <a:ext cx="6396508" cy="472339"/>
          </a:xfrm>
        </p:spPr>
        <p:txBody>
          <a:bodyPr>
            <a:noAutofit/>
          </a:bodyPr>
          <a:lstStyle/>
          <a:p>
            <a:r>
              <a:rPr lang="bs-Latn-BA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Vrata pakla</a:t>
            </a:r>
            <a:r>
              <a:rPr lang="bs-Latn-B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detalj, August Roden, 1880.–1917</a:t>
            </a:r>
            <a:endParaRPr lang="hr-HR" sz="2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841" y="819311"/>
            <a:ext cx="6643248" cy="47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6569" y="1262130"/>
            <a:ext cx="10972800" cy="2060585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s-Latn-BA" dirty="0" smtClean="0"/>
              <a:t>Video materijal: </a:t>
            </a:r>
            <a:r>
              <a:rPr lang="bs-Latn-BA" dirty="0" smtClean="0">
                <a:hlinkClick r:id="rId2"/>
              </a:rPr>
              <a:t>https://www.youtube.com/watch?v=yrPzvoGLEIc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8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Pitanja za sistematizaciju gradiva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828541" y="1935052"/>
            <a:ext cx="10972800" cy="4525963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Kakve </a:t>
            </a:r>
            <a:r>
              <a:rPr lang="hr-HR" b="1" dirty="0"/>
              <a:t>skulpture</a:t>
            </a:r>
            <a:r>
              <a:rPr lang="hr-HR" dirty="0"/>
              <a:t> mogu biti </a:t>
            </a:r>
            <a:r>
              <a:rPr lang="hr-HR" dirty="0" smtClean="0"/>
              <a:t>(dvije vrste)?</a:t>
            </a:r>
          </a:p>
          <a:p>
            <a:r>
              <a:rPr lang="hr-HR" dirty="0"/>
              <a:t>Šta je </a:t>
            </a:r>
            <a:r>
              <a:rPr lang="hr-HR" b="1" dirty="0"/>
              <a:t>reljef</a:t>
            </a:r>
            <a:r>
              <a:rPr lang="hr-HR" dirty="0"/>
              <a:t> u prirodi, a šta u likovnoj umjetnosti</a:t>
            </a:r>
            <a:r>
              <a:rPr lang="hr-HR" dirty="0" smtClean="0"/>
              <a:t>?</a:t>
            </a:r>
          </a:p>
          <a:p>
            <a:r>
              <a:rPr lang="hr-HR" dirty="0" smtClean="0"/>
              <a:t>Kakva </a:t>
            </a:r>
            <a:r>
              <a:rPr lang="hr-HR" dirty="0"/>
              <a:t>je razlika između </a:t>
            </a:r>
            <a:r>
              <a:rPr lang="hr-HR" b="1" dirty="0"/>
              <a:t>mobila</a:t>
            </a:r>
            <a:r>
              <a:rPr lang="hr-HR" dirty="0"/>
              <a:t> i </a:t>
            </a:r>
            <a:r>
              <a:rPr lang="hr-HR" b="1" dirty="0" smtClean="0"/>
              <a:t>statue</a:t>
            </a:r>
            <a:r>
              <a:rPr lang="hr-HR" dirty="0" smtClean="0"/>
              <a:t>?</a:t>
            </a:r>
          </a:p>
          <a:p>
            <a:r>
              <a:rPr lang="hr-HR" dirty="0" smtClean="0"/>
              <a:t>Koje </a:t>
            </a:r>
            <a:r>
              <a:rPr lang="hr-HR" b="1" dirty="0"/>
              <a:t>tri vrste reljefa </a:t>
            </a:r>
            <a:r>
              <a:rPr lang="hr-HR" dirty="0" smtClean="0"/>
              <a:t>postoje?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73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92428"/>
            <a:ext cx="10972800" cy="1007772"/>
          </a:xfrm>
        </p:spPr>
        <p:txBody>
          <a:bodyPr/>
          <a:lstStyle/>
          <a:p>
            <a:r>
              <a:rPr lang="bs-Latn-BA" dirty="0" smtClean="0"/>
              <a:t>Domaći zadatak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09600" y="1960809"/>
            <a:ext cx="10972800" cy="4525963"/>
          </a:xfrm>
        </p:spPr>
        <p:txBody>
          <a:bodyPr/>
          <a:lstStyle/>
          <a:p>
            <a:r>
              <a:rPr lang="bs-Latn-BA" dirty="0" smtClean="0"/>
              <a:t>Završi svoj likovni rad ukoliko nisi i oboji ga </a:t>
            </a:r>
            <a:r>
              <a:rPr lang="bs-Latn-BA" dirty="0" err="1" smtClean="0"/>
              <a:t>temperama</a:t>
            </a:r>
            <a:r>
              <a:rPr lang="bs-Latn-BA" dirty="0" smtClean="0"/>
              <a:t> ukoliko si koristio/la </a:t>
            </a:r>
            <a:r>
              <a:rPr lang="bs-Latn-BA" dirty="0" err="1" smtClean="0"/>
              <a:t>glinamol</a:t>
            </a:r>
            <a:r>
              <a:rPr lang="bs-Latn-BA" dirty="0"/>
              <a:t>.</a:t>
            </a:r>
            <a:endParaRPr lang="bs-Latn-BA" dirty="0" smtClean="0"/>
          </a:p>
          <a:p>
            <a:r>
              <a:rPr lang="bs-Latn-BA" dirty="0" smtClean="0"/>
              <a:t>Na sljedećem času predstavi svoj rad drugovima i drugaricama iz odjeljenja i ukratko </a:t>
            </a:r>
            <a:r>
              <a:rPr lang="bs-Latn-BA" dirty="0" err="1" smtClean="0"/>
              <a:t>opiši</a:t>
            </a:r>
            <a:r>
              <a:rPr lang="bs-Latn-BA" dirty="0" smtClean="0"/>
              <a:t> kako si ga napravio/la!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z="5400" dirty="0" smtClean="0"/>
              <a:t>Šta je reljef ?</a:t>
            </a:r>
            <a:endParaRPr lang="hr-HR" sz="5400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609600" y="2553238"/>
            <a:ext cx="10972800" cy="2418007"/>
          </a:xfrm>
        </p:spPr>
        <p:txBody>
          <a:bodyPr/>
          <a:lstStyle/>
          <a:p>
            <a:r>
              <a:rPr lang="hr-HR" sz="2800" dirty="0"/>
              <a:t>Reljefom nazivamo </a:t>
            </a:r>
            <a:r>
              <a:rPr lang="hr-HR" sz="2800" dirty="0" smtClean="0"/>
              <a:t>sva ispupčenja </a:t>
            </a:r>
            <a:r>
              <a:rPr lang="hr-HR" sz="2800" dirty="0"/>
              <a:t>i udubljenja u </a:t>
            </a:r>
            <a:r>
              <a:rPr lang="hr-HR" sz="2800" dirty="0" smtClean="0"/>
              <a:t>prirodi;</a:t>
            </a:r>
          </a:p>
          <a:p>
            <a:r>
              <a:rPr lang="hr-HR" sz="2800" dirty="0" smtClean="0"/>
              <a:t>Geografska definicija reljefa označava vanjski izgled Zemljine površine;</a:t>
            </a:r>
          </a:p>
          <a:p>
            <a:r>
              <a:rPr lang="hr-HR" sz="2800" dirty="0" smtClean="0"/>
              <a:t>Najveća </a:t>
            </a:r>
            <a:r>
              <a:rPr lang="hr-HR" sz="2800" dirty="0"/>
              <a:t>ispupčenja na našem planetu jesu planine, a udubljenja na dnu raznih oceana.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08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jesta z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3493"/>
          <a:stretch>
            <a:fillRect/>
          </a:stretch>
        </p:blipFill>
        <p:spPr>
          <a:xfrm>
            <a:off x="1865977" y="769513"/>
            <a:ext cx="8362679" cy="4704008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000" i="1" dirty="0" smtClean="0"/>
              <a:t>Zelengora</a:t>
            </a:r>
            <a:r>
              <a:rPr lang="hr-HR" sz="2000" dirty="0" smtClean="0"/>
              <a:t>; </a:t>
            </a:r>
            <a:r>
              <a:rPr lang="hr-HR" sz="2000" dirty="0"/>
              <a:t>planina u sjeveroistočnoj Hercegovini, </a:t>
            </a:r>
            <a:r>
              <a:rPr lang="hr-HR" sz="2000" dirty="0" smtClean="0"/>
              <a:t>BiH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9347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9435" y="0"/>
            <a:ext cx="7615765" cy="895350"/>
          </a:xfrm>
        </p:spPr>
        <p:txBody>
          <a:bodyPr/>
          <a:lstStyle/>
          <a:p>
            <a:r>
              <a:rPr lang="bs-Latn-BA" dirty="0" smtClean="0"/>
              <a:t>Planine u okolini Sarajeva</a:t>
            </a:r>
            <a:endParaRPr lang="hr-HR" dirty="0"/>
          </a:p>
        </p:txBody>
      </p:sp>
      <p:pic>
        <p:nvPicPr>
          <p:cNvPr id="5" name="Čuvar mjesta z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3493"/>
          <a:stretch>
            <a:fillRect/>
          </a:stretch>
        </p:blipFill>
        <p:spPr/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2239435" y="5931694"/>
            <a:ext cx="7615765" cy="533400"/>
          </a:xfrm>
        </p:spPr>
        <p:txBody>
          <a:bodyPr>
            <a:normAutofit/>
          </a:bodyPr>
          <a:lstStyle/>
          <a:p>
            <a:r>
              <a:rPr lang="bs-Latn-BA" sz="2400" dirty="0" smtClean="0"/>
              <a:t>Bjelašnica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07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jesta z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/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2239435" y="5951918"/>
            <a:ext cx="7615765" cy="533400"/>
          </a:xfrm>
        </p:spPr>
        <p:txBody>
          <a:bodyPr>
            <a:normAutofit/>
          </a:bodyPr>
          <a:lstStyle/>
          <a:p>
            <a:r>
              <a:rPr lang="bs-Latn-BA" sz="2400" dirty="0" smtClean="0"/>
              <a:t>Jahorina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220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jesta z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>
            <a:fillRect/>
          </a:stretch>
        </p:blipFill>
        <p:spPr/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2239434" y="5900402"/>
            <a:ext cx="7615765" cy="533400"/>
          </a:xfrm>
        </p:spPr>
        <p:txBody>
          <a:bodyPr>
            <a:normAutofit/>
          </a:bodyPr>
          <a:lstStyle/>
          <a:p>
            <a:r>
              <a:rPr lang="bs-Latn-BA" sz="2400" dirty="0" smtClean="0"/>
              <a:t>Igman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235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Reljef u likovnoj umjetnosti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815662" y="2540359"/>
            <a:ext cx="10972800" cy="4525963"/>
          </a:xfrm>
        </p:spPr>
        <p:txBody>
          <a:bodyPr>
            <a:normAutofit/>
          </a:bodyPr>
          <a:lstStyle/>
          <a:p>
            <a:r>
              <a:rPr lang="bs-Latn-BA" sz="2800" dirty="0" smtClean="0"/>
              <a:t>Slično kao reljef u prirodi, reljef u likovnoj umjetnosti je </a:t>
            </a:r>
            <a:r>
              <a:rPr lang="bs-Latn-BA" sz="2800" b="1" dirty="0" smtClean="0"/>
              <a:t>masa</a:t>
            </a:r>
            <a:r>
              <a:rPr lang="bs-Latn-BA" sz="2800" dirty="0" smtClean="0"/>
              <a:t> oblikovana na određenoj površini;</a:t>
            </a:r>
          </a:p>
          <a:p>
            <a:r>
              <a:rPr lang="bs-Latn-BA" sz="2800" b="1" dirty="0" smtClean="0"/>
              <a:t>Reljef</a:t>
            </a:r>
            <a:r>
              <a:rPr lang="bs-Latn-BA" sz="2800" dirty="0" smtClean="0"/>
              <a:t> i </a:t>
            </a:r>
            <a:r>
              <a:rPr lang="bs-Latn-BA" sz="2800" b="1" dirty="0" smtClean="0"/>
              <a:t>puna plastika </a:t>
            </a:r>
            <a:r>
              <a:rPr lang="bs-Latn-BA" sz="2800" dirty="0" smtClean="0"/>
              <a:t>su dvije vrste SKULPTURE.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841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8381"/>
            <a:ext cx="10972800" cy="1033530"/>
          </a:xfrm>
        </p:spPr>
        <p:txBody>
          <a:bodyPr/>
          <a:lstStyle/>
          <a:p>
            <a:r>
              <a:rPr lang="bs-Latn-BA" dirty="0" smtClean="0"/>
              <a:t>Puna plastika</a:t>
            </a:r>
            <a:endParaRPr lang="hr-HR" dirty="0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75036" y="1204532"/>
            <a:ext cx="5555659" cy="609600"/>
          </a:xfrm>
        </p:spPr>
        <p:txBody>
          <a:bodyPr/>
          <a:lstStyle/>
          <a:p>
            <a:r>
              <a:rPr lang="bs-Latn-BA" b="1" dirty="0" smtClean="0"/>
              <a:t>Statua</a:t>
            </a:r>
            <a:r>
              <a:rPr lang="bs-Latn-BA" dirty="0" smtClean="0"/>
              <a:t> - samostojeća statična skulptura</a:t>
            </a:r>
            <a:endParaRPr lang="hr-HR" dirty="0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6096000" y="1164243"/>
            <a:ext cx="5389033" cy="609600"/>
          </a:xfrm>
        </p:spPr>
        <p:txBody>
          <a:bodyPr/>
          <a:lstStyle/>
          <a:p>
            <a:r>
              <a:rPr lang="bs-Latn-BA" b="1" dirty="0" err="1" smtClean="0"/>
              <a:t>Mobil</a:t>
            </a:r>
            <a:r>
              <a:rPr lang="bs-Latn-BA" dirty="0" smtClean="0"/>
              <a:t>- pokretna vrsta skulpture</a:t>
            </a:r>
            <a:endParaRPr lang="hr-HR" dirty="0"/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14"/>
          </p:nvPr>
        </p:nvSpPr>
        <p:spPr>
          <a:xfrm>
            <a:off x="5896132" y="2212849"/>
            <a:ext cx="5722844" cy="4278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bs-Latn-BA" sz="2000" i="1" dirty="0" smtClean="0"/>
              <a:t>           </a:t>
            </a:r>
            <a:r>
              <a:rPr lang="bs-Latn-BA" sz="2000" i="1" dirty="0"/>
              <a:t>K</a:t>
            </a:r>
            <a:r>
              <a:rPr lang="bs-Latn-BA" sz="2000" i="1" dirty="0" smtClean="0"/>
              <a:t>onstelacija</a:t>
            </a:r>
            <a:r>
              <a:rPr lang="bs-Latn-BA" sz="2000" dirty="0"/>
              <a:t>, </a:t>
            </a:r>
            <a:r>
              <a:rPr lang="bs-Latn-BA" sz="2000" dirty="0" err="1"/>
              <a:t>Alexander</a:t>
            </a:r>
            <a:r>
              <a:rPr lang="bs-Latn-BA" sz="2000" dirty="0"/>
              <a:t> </a:t>
            </a:r>
            <a:r>
              <a:rPr lang="bs-Latn-BA" sz="2000" dirty="0" err="1"/>
              <a:t>Calder</a:t>
            </a:r>
            <a:r>
              <a:rPr lang="bs-Latn-BA" sz="2000" dirty="0"/>
              <a:t>, 1940</a:t>
            </a:r>
            <a:endParaRPr lang="hr-HR" sz="2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3149"/>
            <a:ext cx="5192578" cy="3540395"/>
          </a:xfrm>
          <a:prstGeom prst="rect">
            <a:avLst/>
          </a:prstGeom>
        </p:spPr>
      </p:pic>
      <p:sp>
        <p:nvSpPr>
          <p:cNvPr id="9" name="Čuvar mjesta sadržaja 8"/>
          <p:cNvSpPr>
            <a:spLocks noGrp="1"/>
          </p:cNvSpPr>
          <p:nvPr>
            <p:ph sz="quarter" idx="13"/>
          </p:nvPr>
        </p:nvSpPr>
        <p:spPr>
          <a:xfrm>
            <a:off x="874560" y="1936752"/>
            <a:ext cx="4891042" cy="43738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bs-Latn-BA" i="1" dirty="0" smtClean="0"/>
              <a:t>  Rimska </a:t>
            </a:r>
            <a:r>
              <a:rPr lang="bs-Latn-BA" i="1" dirty="0" err="1" smtClean="0"/>
              <a:t>Pieta</a:t>
            </a:r>
            <a:r>
              <a:rPr lang="bs-Latn-BA" i="1" dirty="0" smtClean="0"/>
              <a:t>, </a:t>
            </a:r>
            <a:r>
              <a:rPr lang="bs-Latn-BA" dirty="0" err="1" smtClean="0"/>
              <a:t>Michelangelo</a:t>
            </a:r>
            <a:r>
              <a:rPr lang="bs-Latn-BA" dirty="0"/>
              <a:t>, 1498.-</a:t>
            </a:r>
            <a:r>
              <a:rPr lang="bs-Latn-BA" dirty="0" smtClean="0"/>
              <a:t>1500.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62" y="2123149"/>
            <a:ext cx="385300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9434" y="-90152"/>
            <a:ext cx="7615765" cy="895350"/>
          </a:xfrm>
        </p:spPr>
        <p:txBody>
          <a:bodyPr/>
          <a:lstStyle/>
          <a:p>
            <a:r>
              <a:rPr lang="bs-Latn-BA" sz="3200" dirty="0" smtClean="0"/>
              <a:t>Primjer MOBILA</a:t>
            </a:r>
            <a:endParaRPr lang="hr-HR" sz="3200" dirty="0"/>
          </a:p>
        </p:txBody>
      </p:sp>
      <p:pic>
        <p:nvPicPr>
          <p:cNvPr id="5" name="Čuvar mjesta z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" b="2157"/>
          <a:stretch>
            <a:fillRect/>
          </a:stretch>
        </p:blipFill>
        <p:spPr>
          <a:xfrm>
            <a:off x="1830529" y="1086655"/>
            <a:ext cx="8433573" cy="4743886"/>
          </a:xfrm>
        </p:spPr>
      </p:pic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2239434" y="6111998"/>
            <a:ext cx="7615765" cy="533400"/>
          </a:xfrm>
        </p:spPr>
        <p:txBody>
          <a:bodyPr>
            <a:normAutofit/>
          </a:bodyPr>
          <a:lstStyle/>
          <a:p>
            <a:r>
              <a:rPr lang="bs-Latn-BA" sz="1800" i="1" dirty="0" smtClean="0"/>
              <a:t>Konstelacije</a:t>
            </a:r>
            <a:r>
              <a:rPr lang="bs-Latn-BA" sz="1800" dirty="0" smtClean="0"/>
              <a:t>, </a:t>
            </a:r>
            <a:r>
              <a:rPr lang="bs-Latn-BA" sz="1800" dirty="0" err="1" smtClean="0"/>
              <a:t>Alexander</a:t>
            </a:r>
            <a:r>
              <a:rPr lang="bs-Latn-BA" sz="1800" dirty="0" smtClean="0"/>
              <a:t> </a:t>
            </a:r>
            <a:r>
              <a:rPr lang="bs-Latn-BA" sz="1800" dirty="0" err="1" smtClean="0"/>
              <a:t>Calder</a:t>
            </a:r>
            <a:r>
              <a:rPr lang="bs-Latn-BA" sz="1800" dirty="0" smtClean="0"/>
              <a:t>, 1940-1945.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1616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88</TotalTime>
  <Words>273</Words>
  <Application>Microsoft Office PowerPoint</Application>
  <PresentationFormat>Široki ekran</PresentationFormat>
  <Paragraphs>59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Company background presentation</vt:lpstr>
      <vt:lpstr>Oblikovanje niskog reljefa</vt:lpstr>
      <vt:lpstr>Šta je reljef ?</vt:lpstr>
      <vt:lpstr>PowerPoint prezentacija</vt:lpstr>
      <vt:lpstr>Planine u okolini Sarajeva</vt:lpstr>
      <vt:lpstr>PowerPoint prezentacija</vt:lpstr>
      <vt:lpstr>PowerPoint prezentacija</vt:lpstr>
      <vt:lpstr>Reljef u likovnoj umjetnosti</vt:lpstr>
      <vt:lpstr>Puna plastika</vt:lpstr>
      <vt:lpstr>Primjer MOBILA</vt:lpstr>
      <vt:lpstr>RELJEF dijelimo na:</vt:lpstr>
      <vt:lpstr>PowerPoint prezentacija</vt:lpstr>
      <vt:lpstr>PowerPoint prezentacija</vt:lpstr>
      <vt:lpstr>Video materijal: https://www.youtube.com/watch?v=yrPzvoGLEIc</vt:lpstr>
      <vt:lpstr>Pitanja za sistematizaciju gradiva</vt:lpstr>
      <vt:lpstr>Domaći zadatak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Oblikovanje niskog reljefa</dc:title>
  <dc:creator>Amina Mahmić</dc:creator>
  <cp:lastModifiedBy>Amina Mahmić</cp:lastModifiedBy>
  <cp:revision>11</cp:revision>
  <dcterms:created xsi:type="dcterms:W3CDTF">2019-04-20T21:43:58Z</dcterms:created>
  <dcterms:modified xsi:type="dcterms:W3CDTF">2020-08-08T22:11:03Z</dcterms:modified>
</cp:coreProperties>
</file>